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34"/>
  </p:notesMasterIdLst>
  <p:handoutMasterIdLst>
    <p:handoutMasterId r:id="rId35"/>
  </p:handoutMasterIdLst>
  <p:sldIdLst>
    <p:sldId id="355" r:id="rId8"/>
    <p:sldId id="431" r:id="rId9"/>
    <p:sldId id="432" r:id="rId10"/>
    <p:sldId id="433" r:id="rId11"/>
    <p:sldId id="435" r:id="rId12"/>
    <p:sldId id="434" r:id="rId13"/>
    <p:sldId id="439" r:id="rId14"/>
    <p:sldId id="440" r:id="rId15"/>
    <p:sldId id="437" r:id="rId16"/>
    <p:sldId id="442" r:id="rId17"/>
    <p:sldId id="443" r:id="rId18"/>
    <p:sldId id="444" r:id="rId19"/>
    <p:sldId id="445" r:id="rId20"/>
    <p:sldId id="459" r:id="rId21"/>
    <p:sldId id="446" r:id="rId22"/>
    <p:sldId id="447" r:id="rId23"/>
    <p:sldId id="458" r:id="rId24"/>
    <p:sldId id="449" r:id="rId25"/>
    <p:sldId id="457" r:id="rId26"/>
    <p:sldId id="460" r:id="rId27"/>
    <p:sldId id="451" r:id="rId28"/>
    <p:sldId id="456" r:id="rId29"/>
    <p:sldId id="452" r:id="rId30"/>
    <p:sldId id="455" r:id="rId31"/>
    <p:sldId id="453" r:id="rId32"/>
    <p:sldId id="454" r:id="rId33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25E41-362E-6599-3D5C-4A741B6B0236}" v="6" dt="2024-08-19T16:30:54.750"/>
    <p1510:client id="{50AC7E0E-4F92-D540-4328-E6C9933E4CF9}" v="13" dt="2024-08-19T23:03:11.918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4"/>
        <p:guide pos="2880"/>
        <p:guide orient="horz" pos="16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20/08/2024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20/08/2024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>
                <a:latin typeface="Arial"/>
                <a:cs typeface="Arial"/>
              </a:rPr>
              <a:t>1-2: </a:t>
            </a:r>
            <a:r>
              <a:rPr lang="de-DE" err="1">
                <a:latin typeface="Arial"/>
                <a:cs typeface="Arial"/>
              </a:rPr>
              <a:t>louisa</a:t>
            </a:r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</a:rPr>
              <a:t>3-6: </a:t>
            </a:r>
            <a:r>
              <a:rPr lang="de-DE" err="1">
                <a:latin typeface="Arial"/>
                <a:cs typeface="Arial"/>
              </a:rPr>
              <a:t>abbie</a:t>
            </a:r>
            <a:endParaRPr lang="de-DE"/>
          </a:p>
          <a:p>
            <a:r>
              <a:rPr lang="de-DE">
                <a:latin typeface="Arial"/>
                <a:cs typeface="Arial"/>
              </a:rPr>
              <a:t>7-9: </a:t>
            </a:r>
            <a:r>
              <a:rPr lang="de-DE" err="1">
                <a:latin typeface="Arial"/>
                <a:cs typeface="Arial"/>
              </a:rPr>
              <a:t>louisa</a:t>
            </a:r>
            <a:endParaRPr lang="de-DE"/>
          </a:p>
          <a:p>
            <a:r>
              <a:rPr lang="de-DE">
                <a:latin typeface="Arial"/>
                <a:cs typeface="Arial"/>
              </a:rPr>
              <a:t>10-13: </a:t>
            </a:r>
            <a:r>
              <a:rPr lang="de-DE" err="1">
                <a:latin typeface="Arial"/>
                <a:cs typeface="Arial"/>
              </a:rPr>
              <a:t>sindi</a:t>
            </a:r>
            <a:endParaRPr lang="de-DE"/>
          </a:p>
          <a:p>
            <a:r>
              <a:rPr lang="de-DE">
                <a:latin typeface="Arial"/>
                <a:cs typeface="Arial"/>
              </a:rPr>
              <a:t>14-15: </a:t>
            </a:r>
            <a:r>
              <a:rPr lang="de-DE" err="1">
                <a:latin typeface="Arial"/>
                <a:cs typeface="Arial"/>
              </a:rPr>
              <a:t>dali</a:t>
            </a:r>
            <a:endParaRPr lang="de-DE"/>
          </a:p>
          <a:p>
            <a:r>
              <a:rPr lang="de-DE">
                <a:latin typeface="Arial"/>
                <a:cs typeface="Arial"/>
              </a:rPr>
              <a:t>16-17: </a:t>
            </a:r>
            <a:r>
              <a:rPr lang="de-DE" err="1">
                <a:latin typeface="Arial"/>
                <a:cs typeface="Arial"/>
              </a:rPr>
              <a:t>amine</a:t>
            </a:r>
            <a:endParaRPr lang="de-DE"/>
          </a:p>
          <a:p>
            <a:r>
              <a:rPr lang="de-DE">
                <a:latin typeface="Arial"/>
                <a:cs typeface="Arial"/>
              </a:rPr>
              <a:t>18: </a:t>
            </a:r>
            <a:r>
              <a:rPr lang="de-DE" err="1">
                <a:latin typeface="Arial"/>
                <a:cs typeface="Arial"/>
              </a:rPr>
              <a:t>abbie</a:t>
            </a:r>
            <a:endParaRPr lang="de-DE"/>
          </a:p>
          <a:p>
            <a:r>
              <a:rPr lang="de-DE">
                <a:latin typeface="Arial"/>
                <a:cs typeface="Arial"/>
              </a:rPr>
              <a:t>19-22: </a:t>
            </a:r>
            <a:r>
              <a:rPr lang="de-DE" err="1">
                <a:latin typeface="Arial"/>
                <a:cs typeface="Arial"/>
              </a:rPr>
              <a:t>dali</a:t>
            </a:r>
            <a:endParaRPr lang="de-DE"/>
          </a:p>
          <a:p>
            <a:r>
              <a:rPr lang="de-DE">
                <a:latin typeface="Arial"/>
                <a:cs typeface="Arial"/>
              </a:rPr>
              <a:t>Rest: </a:t>
            </a:r>
            <a:r>
              <a:rPr lang="de-DE" err="1">
                <a:latin typeface="Arial"/>
                <a:cs typeface="Arial"/>
              </a:rPr>
              <a:t>sindi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/>
              <a:t>Untert</a:t>
            </a:r>
            <a:r>
              <a:rPr lang="de-DE" sz="1800" noProof="0"/>
              <a:t>itel durch Klicken bearbeiten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/>
              <a:t>Untert</a:t>
            </a:r>
            <a:r>
              <a:rPr lang="de-DE" sz="1800" noProof="0"/>
              <a:t>itel durch Klicken bearbeiten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/>
              <a:t>Untert</a:t>
            </a:r>
            <a:r>
              <a:rPr lang="de-DE" sz="1800" noProof="0"/>
              <a:t>itel durch Klicken bearbeiten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/>
              <a:t>Untert</a:t>
            </a:r>
            <a:r>
              <a:rPr lang="de-DE" sz="1800" noProof="0"/>
              <a:t>itel durch Klicken bearbeiten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/>
              <a:t>Untert</a:t>
            </a:r>
            <a:r>
              <a:rPr lang="de-DE" sz="1800" noProof="0"/>
              <a:t>itel durch Klicken bearbeiten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/>
              <a:t>Untert</a:t>
            </a:r>
            <a:r>
              <a:rPr lang="de-DE" sz="1800" noProof="0"/>
              <a:t>itel durch Klicken bearbeiten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/>
              <a:t>Untert</a:t>
            </a:r>
            <a:r>
              <a:rPr lang="de-DE" sz="1800" noProof="0"/>
              <a:t>itel durch Klicken bearbeiten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/>
              <a:t>Untert</a:t>
            </a:r>
            <a:r>
              <a:rPr lang="de-DE" sz="1800" noProof="0"/>
              <a:t>itel durch Klicken bearbeiten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2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7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liGaoudi/DroneGestureControl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R1zRQ4YVQM" TargetMode="External"/><Relationship Id="rId13" Type="http://schemas.openxmlformats.org/officeDocument/2006/relationships/hyperlink" Target="https://colab.research.google.com/drive/1Jj_LjUFtrzhLT6QaVmfLupGtPSITQi5Q#scrollTo=9J33uwpNtAku" TargetMode="External"/><Relationship Id="rId3" Type="http://schemas.openxmlformats.org/officeDocument/2006/relationships/hyperlink" Target="https://docs.arduino.cc/" TargetMode="External"/><Relationship Id="rId7" Type="http://schemas.openxmlformats.org/officeDocument/2006/relationships/hyperlink" Target="https://github.com/hbldh/bleak/tree/develop" TargetMode="External"/><Relationship Id="rId12" Type="http://schemas.openxmlformats.org/officeDocument/2006/relationships/hyperlink" Target="https://www.youtube.com/watch?v=zPKZQx0ZVxY" TargetMode="External"/><Relationship Id="rId2" Type="http://schemas.openxmlformats.org/officeDocument/2006/relationships/hyperlink" Target="https://github.com/kinivi/tello-gesture-contro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arduino.cc/tutorials/nano-33-ble-sense/ble-device-to-device/" TargetMode="External"/><Relationship Id="rId11" Type="http://schemas.openxmlformats.org/officeDocument/2006/relationships/hyperlink" Target="https://www.autodesk.com/products/fusion-360/personal" TargetMode="External"/><Relationship Id="rId5" Type="http://schemas.openxmlformats.org/officeDocument/2006/relationships/hyperlink" Target="https://djitellopy.readthedocs.io/en/latest/tello/" TargetMode="External"/><Relationship Id="rId15" Type="http://schemas.openxmlformats.org/officeDocument/2006/relationships/hyperlink" Target="https://www.ni.com/en/shop/labview/pid-theory-explained.html" TargetMode="External"/><Relationship Id="rId10" Type="http://schemas.openxmlformats.org/officeDocument/2006/relationships/hyperlink" Target="https://www.mdpi.com/1424-8220/23/5/2666" TargetMode="External"/><Relationship Id="rId4" Type="http://schemas.openxmlformats.org/officeDocument/2006/relationships/hyperlink" Target="https://dl-cdn.ryzerobotics.com/downloads/Tello/Tello%20SDK%202.0%20User%20Guide.pdf" TargetMode="External"/><Relationship Id="rId9" Type="http://schemas.openxmlformats.org/officeDocument/2006/relationships/hyperlink" Target="https://www.hackster.io/csoham/gesture-controlled-drone-part-1-bdf9d1" TargetMode="External"/><Relationship Id="rId14" Type="http://schemas.openxmlformats.org/officeDocument/2006/relationships/hyperlink" Target="https://www.mathworks.com/help/matlab/supportpkg/configureryze-tello-drones-using-the-setup-screen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zPKZQx0ZVxY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472" y="1573025"/>
            <a:ext cx="3727093" cy="32371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005293"/>
                </a:solidFill>
              </a:rPr>
              <a:t>Embedded Systems, </a:t>
            </a:r>
            <a:r>
              <a:rPr lang="en-US">
                <a:solidFill>
                  <a:srgbClr val="005293"/>
                </a:solidFill>
              </a:rPr>
              <a:t>Cyber-Physical</a:t>
            </a:r>
            <a:r>
              <a:rPr lang="de-DE">
                <a:solidFill>
                  <a:srgbClr val="005293"/>
                </a:solidFill>
              </a:rPr>
              <a:t> Systems and Robotics</a:t>
            </a:r>
            <a:br>
              <a:rPr lang="de-DE">
                <a:solidFill>
                  <a:srgbClr val="005293"/>
                </a:solidFill>
              </a:rPr>
            </a:br>
            <a:r>
              <a:rPr lang="de-DE">
                <a:solidFill>
                  <a:srgbClr val="005293"/>
                </a:solidFill>
              </a:rPr>
              <a:t>Final Project</a:t>
            </a:r>
            <a:br>
              <a:rPr lang="de-DE">
                <a:solidFill>
                  <a:srgbClr val="005293"/>
                </a:solidFill>
              </a:rPr>
            </a:br>
            <a:endParaRPr lang="de-DE">
              <a:solidFill>
                <a:srgbClr val="005293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285758" y="1863749"/>
            <a:ext cx="8508999" cy="1716360"/>
          </a:xfrm>
        </p:spPr>
        <p:txBody>
          <a:bodyPr/>
          <a:lstStyle/>
          <a:p>
            <a:r>
              <a:rPr lang="de-DE"/>
              <a:t>Group 10</a:t>
            </a:r>
          </a:p>
          <a:p>
            <a:r>
              <a:rPr lang="de-DE"/>
              <a:t>Tobias </a:t>
            </a:r>
            <a:r>
              <a:rPr lang="de-DE" err="1"/>
              <a:t>Coptil</a:t>
            </a:r>
            <a:r>
              <a:rPr lang="de-DE"/>
              <a:t>, Ngo Yan Abbie Fung, </a:t>
            </a:r>
            <a:r>
              <a:rPr lang="en-GB"/>
              <a:t>Mohamed Ali </a:t>
            </a:r>
            <a:r>
              <a:rPr lang="en-GB" err="1"/>
              <a:t>Gaoudi</a:t>
            </a:r>
            <a:r>
              <a:rPr lang="en-GB"/>
              <a:t>,</a:t>
            </a:r>
          </a:p>
          <a:p>
            <a:r>
              <a:rPr lang="de-DE"/>
              <a:t>Mohamed Amine </a:t>
            </a:r>
            <a:r>
              <a:rPr lang="de-DE" err="1"/>
              <a:t>Jradi</a:t>
            </a:r>
            <a:r>
              <a:rPr lang="de-DE"/>
              <a:t>, Louisa Siebel, </a:t>
            </a:r>
            <a:r>
              <a:rPr lang="de-DE" err="1"/>
              <a:t>Sindi</a:t>
            </a:r>
            <a:r>
              <a:rPr lang="de-DE"/>
              <a:t> </a:t>
            </a:r>
            <a:r>
              <a:rPr lang="de-DE" err="1"/>
              <a:t>Teqja</a:t>
            </a:r>
            <a:endParaRPr lang="de-DE"/>
          </a:p>
          <a:p>
            <a:endParaRPr lang="de-DE"/>
          </a:p>
          <a:p>
            <a:r>
              <a:rPr lang="de-DE"/>
              <a:t>Technical University </a:t>
            </a:r>
            <a:r>
              <a:rPr lang="en-US"/>
              <a:t>of</a:t>
            </a:r>
            <a:r>
              <a:rPr lang="de-DE"/>
              <a:t> </a:t>
            </a:r>
            <a:r>
              <a:rPr lang="en-US"/>
              <a:t>Munich</a:t>
            </a:r>
          </a:p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</a:t>
            </a:r>
            <a:endParaRPr lang="en-US"/>
          </a:p>
          <a:p>
            <a:r>
              <a:rPr lang="de-DE"/>
              <a:t>Campus Heilbronn, 20. </a:t>
            </a:r>
            <a:r>
              <a:rPr lang="en-US"/>
              <a:t>August</a:t>
            </a:r>
            <a:r>
              <a:rPr lang="de-DE"/>
              <a:t>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4-08-15 at 13.14.04.mp4">
            <a:hlinkClick r:id="" action="ppaction://media"/>
            <a:extLst>
              <a:ext uri="{FF2B5EF4-FFF2-40B4-BE49-F238E27FC236}">
                <a16:creationId xmlns:a16="http://schemas.microsoft.com/office/drawing/2014/main" id="{1674C251-A498-962F-0DF8-C8186C744D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4871" y="-35913"/>
            <a:ext cx="9213742" cy="52153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C0406E-2ED9-AA9C-B8A1-1668C54B9E49}"/>
              </a:ext>
            </a:extLst>
          </p:cNvPr>
          <p:cNvSpPr txBox="1">
            <a:spLocks/>
          </p:cNvSpPr>
          <p:nvPr/>
        </p:nvSpPr>
        <p:spPr>
          <a:xfrm>
            <a:off x="102114" y="123986"/>
            <a:ext cx="8508999" cy="376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all over the place</a:t>
            </a:r>
            <a:endParaRPr lang="en-DE" sz="25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9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8-15 at 13.14.49.mp4">
            <a:hlinkClick r:id="" action="ppaction://media"/>
            <a:extLst>
              <a:ext uri="{FF2B5EF4-FFF2-40B4-BE49-F238E27FC236}">
                <a16:creationId xmlns:a16="http://schemas.microsoft.com/office/drawing/2014/main" id="{F8A25CB1-690A-614C-9970-0475A2B860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727.54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6741" y="804529"/>
            <a:ext cx="5170516" cy="38778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78286A9-EFB0-DFA6-C184-A0ED5F681ED3}"/>
              </a:ext>
            </a:extLst>
          </p:cNvPr>
          <p:cNvSpPr txBox="1">
            <a:spLocks/>
          </p:cNvSpPr>
          <p:nvPr/>
        </p:nvSpPr>
        <p:spPr>
          <a:xfrm>
            <a:off x="317500" y="255722"/>
            <a:ext cx="8508999" cy="376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500">
                <a:solidFill>
                  <a:srgbClr val="0052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endParaRPr lang="en-DE" sz="2500">
              <a:solidFill>
                <a:srgbClr val="0052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D6F4E23-53EF-5324-5905-97772A4D86A1}"/>
              </a:ext>
            </a:extLst>
          </p:cNvPr>
          <p:cNvSpPr txBox="1">
            <a:spLocks/>
          </p:cNvSpPr>
          <p:nvPr/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65320C5-EC3B-B2FE-A07A-A2DFAEB539DE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TUM School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of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Computation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, Information and Technology | Campus Heilbronn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41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8-15 at 13.16.24.mp4">
            <a:hlinkClick r:id="" action="ppaction://media"/>
            <a:extLst>
              <a:ext uri="{FF2B5EF4-FFF2-40B4-BE49-F238E27FC236}">
                <a16:creationId xmlns:a16="http://schemas.microsoft.com/office/drawing/2014/main" id="{21BF5E12-6262-DC0E-C23B-6EAA374E05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557.52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190" y="-58188"/>
            <a:ext cx="9246801" cy="52340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08DEF4-589A-42C8-39FB-053BB84A422F}"/>
              </a:ext>
            </a:extLst>
          </p:cNvPr>
          <p:cNvSpPr txBox="1">
            <a:spLocks/>
          </p:cNvSpPr>
          <p:nvPr/>
        </p:nvSpPr>
        <p:spPr>
          <a:xfrm>
            <a:off x="102114" y="123986"/>
            <a:ext cx="8508999" cy="376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Plotter</a:t>
            </a:r>
            <a:endParaRPr lang="en-DE" sz="25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4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BA815-D4FC-0225-E5E3-EAC7F126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91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085812-A53D-BF35-3685-70ACDEE80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04BDE-B253-5928-DFCB-1403E45AEC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9D8EA4-5B65-24DD-08A4-DA1DE3AF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Bluetooth and Wi-Fi</a:t>
            </a:r>
          </a:p>
        </p:txBody>
      </p:sp>
      <p:pic>
        <p:nvPicPr>
          <p:cNvPr id="1026" name="Picture 2" descr="Central and peripheral roles in Bluetooth® applications.">
            <a:extLst>
              <a:ext uri="{FF2B5EF4-FFF2-40B4-BE49-F238E27FC236}">
                <a16:creationId xmlns:a16="http://schemas.microsoft.com/office/drawing/2014/main" id="{CFA5B69E-50EA-F0B9-3765-0C1B4CB11A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" y="1403666"/>
            <a:ext cx="4638927" cy="26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028DCD-99F8-9DD3-ADD5-5E50901C0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" t="36000" r="39000" b="42222"/>
          <a:stretch/>
        </p:blipFill>
        <p:spPr bwMode="auto">
          <a:xfrm>
            <a:off x="4706248" y="2072640"/>
            <a:ext cx="4275471" cy="11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91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4870B-67F2-2FC2-2E10-D68ACCF77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89" y="1022480"/>
            <a:ext cx="8508999" cy="3463775"/>
          </a:xfrm>
        </p:spPr>
        <p:txBody>
          <a:bodyPr/>
          <a:lstStyle/>
          <a:p>
            <a:pPr lvl="1" indent="0">
              <a:buSzPct val="100000"/>
              <a:buNone/>
            </a:pPr>
            <a:r>
              <a:rPr lang="en-US">
                <a:solidFill>
                  <a:prstClr val="black"/>
                </a:solidFill>
                <a:latin typeface="Arial"/>
              </a:rPr>
              <a:t>C</a:t>
            </a:r>
            <a:r>
              <a:rPr kumimoji="0" lang="en-US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onverting</a:t>
            </a: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the values received from the sensor to commands the drone understands</a:t>
            </a:r>
          </a:p>
          <a:p>
            <a:pPr lvl="2" indent="0">
              <a:buSzPct val="100000"/>
              <a:buNone/>
            </a:pP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085812-A53D-BF35-3685-70ACDEE80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04BDE-B253-5928-DFCB-1403E45AEC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9D8EA4-5B65-24DD-08A4-DA1DE3AF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745"/>
          </a:xfrm>
        </p:spPr>
        <p:txBody>
          <a:bodyPr/>
          <a:lstStyle/>
          <a:p>
            <a:r>
              <a:rPr lang="en-GB" b="0" i="0" u="none" strike="noStrike">
                <a:solidFill>
                  <a:srgbClr val="005293"/>
                </a:solidFill>
                <a:effectLst/>
                <a:latin typeface="Arial" panose="020B0604020202020204" pitchFamily="34" charset="0"/>
              </a:rPr>
              <a:t>Values to Commands</a:t>
            </a:r>
            <a:endParaRPr lang="en-US">
              <a:solidFill>
                <a:srgbClr val="0052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E4F5B-DA7A-D034-4529-8E0C93CC5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9" y="2158140"/>
            <a:ext cx="4758216" cy="1401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88D45-61F7-7D66-5D05-E43A922D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9" y="3652860"/>
            <a:ext cx="6065538" cy="1112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EA16B-7BFD-AFD0-3A20-97778F451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9" y="1459536"/>
            <a:ext cx="6209897" cy="6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21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0BF2FE-4A58-D3C4-0DBE-2F569A880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62" y="3740921"/>
            <a:ext cx="3940798" cy="944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7BBECC-D438-4B5A-87C7-CBD856040A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6C047-5965-9110-4BEF-9144FFBE80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B36DC2-63C5-93DC-6CE6-4719EDFA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rgbClr val="005293"/>
                </a:solidFill>
              </a:rPr>
              <a:t>Model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32A0A-F27F-8FF5-073B-FC2ED647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2" y="930408"/>
            <a:ext cx="6600178" cy="933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D40E7-CC10-3173-414C-B88B79CBF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62" y="2000833"/>
            <a:ext cx="4695178" cy="16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47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7BBECC-D438-4B5A-87C7-CBD856040A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6C047-5965-9110-4BEF-9144FFBE80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B36DC2-63C5-93DC-6CE6-4719EDFA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rgbClr val="005293"/>
                </a:solidFill>
              </a:rPr>
              <a:t>Model Training</a:t>
            </a:r>
          </a:p>
        </p:txBody>
      </p:sp>
      <p:pic>
        <p:nvPicPr>
          <p:cNvPr id="9" name="WhatsApp Video 2024-08-18 at 01.15.49.mp4">
            <a:hlinkClick r:id="" action="ppaction://media"/>
            <a:extLst>
              <a:ext uri="{FF2B5EF4-FFF2-40B4-BE49-F238E27FC236}">
                <a16:creationId xmlns:a16="http://schemas.microsoft.com/office/drawing/2014/main" id="{236C1814-AB32-4875-6CCF-DA48EFE2E4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4261" y="716180"/>
            <a:ext cx="7095478" cy="40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6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9B0455-97B4-4F2A-1F00-7F60AF7B8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Print a 3D case for the </a:t>
            </a:r>
            <a:r>
              <a:rPr lang="en-US"/>
              <a:t>Arduino</a:t>
            </a:r>
            <a:r>
              <a:rPr lang="en-GB"/>
              <a:t> (ready design to tweak from the internet)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5 LEDs to indicate the direction of the hand 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Glove</a:t>
            </a:r>
          </a:p>
          <a:p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9D1AD-5D47-E97A-F920-6BB173DB3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9E891-6395-B1DD-8599-0160CB531A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575F74-B911-7249-B597-330290A0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rgbClr val="005293"/>
                </a:solidFill>
              </a:rPr>
              <a:t>Physical Apperance </a:t>
            </a:r>
          </a:p>
        </p:txBody>
      </p:sp>
      <p:pic>
        <p:nvPicPr>
          <p:cNvPr id="7" name="WhatsApp Video 2024-08-15 at 14.44.27 (2).mp4">
            <a:hlinkClick r:id="" action="ppaction://media"/>
            <a:extLst>
              <a:ext uri="{FF2B5EF4-FFF2-40B4-BE49-F238E27FC236}">
                <a16:creationId xmlns:a16="http://schemas.microsoft.com/office/drawing/2014/main" id="{C852AEA6-B408-FBC6-FC3E-B56346B97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18132"/>
          <a:stretch/>
        </p:blipFill>
        <p:spPr>
          <a:xfrm>
            <a:off x="6507061" y="1039395"/>
            <a:ext cx="2385731" cy="3450465"/>
          </a:xfrm>
          <a:prstGeom prst="rect">
            <a:avLst/>
          </a:prstGeom>
        </p:spPr>
      </p:pic>
      <p:pic>
        <p:nvPicPr>
          <p:cNvPr id="10" name="WhatsApp Video 2024-08-15 at 19.02.50.mp4">
            <a:hlinkClick r:id="" action="ppaction://media"/>
            <a:extLst>
              <a:ext uri="{FF2B5EF4-FFF2-40B4-BE49-F238E27FC236}">
                <a16:creationId xmlns:a16="http://schemas.microsoft.com/office/drawing/2014/main" id="{0A2D6F08-DD77-9CDD-B2E8-F6F977389D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39241" y="1828611"/>
            <a:ext cx="4701540" cy="26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4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4CEFD-5521-173A-BC51-862A49C7B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A37CC-E6CF-C811-8228-99D16A0C15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46A3DF-6288-12CB-1125-6952803F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rgbClr val="005293"/>
                </a:solidFill>
              </a:rPr>
              <a:t>Testing</a:t>
            </a:r>
          </a:p>
        </p:txBody>
      </p:sp>
      <p:pic>
        <p:nvPicPr>
          <p:cNvPr id="9" name="WhatsApp Video 2024-08-15 at 13.23.51.mp4">
            <a:hlinkClick r:id="" action="ppaction://media"/>
            <a:extLst>
              <a:ext uri="{FF2B5EF4-FFF2-40B4-BE49-F238E27FC236}">
                <a16:creationId xmlns:a16="http://schemas.microsoft.com/office/drawing/2014/main" id="{B43A8E3D-BFD5-6D02-295B-9BBE628E0A6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8323.7615" end="40190.78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5755" y="1032665"/>
            <a:ext cx="6119812" cy="3463925"/>
          </a:xfrm>
        </p:spPr>
      </p:pic>
    </p:spTree>
    <p:extLst>
      <p:ext uri="{BB962C8B-B14F-4D97-AF65-F5344CB8AC3E}">
        <p14:creationId xmlns:p14="http://schemas.microsoft.com/office/powerpoint/2010/main" val="19463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5DA76A6-7775-ADC1-6538-8856BF9DB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DE"/>
              <a:t>Project Idea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DE"/>
              <a:t>Hardware &amp; Software Needed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DE"/>
              <a:t>Methodologies &amp; the Process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DE"/>
              <a:t>Testing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DE"/>
              <a:t>Final Demo Video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DE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DAC5C-6DEB-E573-B105-6087D30B99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3CB59-25B9-95DB-0C63-43388A202C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723F3147-BC26-F9A1-4FC0-72261C0F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chemeClr val="bg2"/>
                </a:solidFill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214997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A5D9B-A285-5973-2556-D12BCABAD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5D578-009E-B3F1-6096-8514332602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pic>
        <p:nvPicPr>
          <p:cNvPr id="6" name="WhatsApp Video 2024-08-19 at 21.47.30.mp4">
            <a:hlinkClick r:id="" action="ppaction://media"/>
            <a:extLst>
              <a:ext uri="{FF2B5EF4-FFF2-40B4-BE49-F238E27FC236}">
                <a16:creationId xmlns:a16="http://schemas.microsoft.com/office/drawing/2014/main" id="{A4D70A0A-137B-AE65-0879-4D47C5979F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5527.58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51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9DBD-2BBA-CCF8-5468-C6B15365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Final Demo Video</a:t>
            </a:r>
          </a:p>
        </p:txBody>
      </p:sp>
    </p:spTree>
    <p:extLst>
      <p:ext uri="{BB962C8B-B14F-4D97-AF65-F5344CB8AC3E}">
        <p14:creationId xmlns:p14="http://schemas.microsoft.com/office/powerpoint/2010/main" val="4162396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4CEFD-5521-173A-BC51-862A49C7B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A37CC-E6CF-C811-8228-99D16A0C15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pic>
        <p:nvPicPr>
          <p:cNvPr id="6" name="WhatsApp Video 2024-08-19 at 22.14.41.mp4">
            <a:hlinkClick r:id="" action="ppaction://media"/>
            <a:extLst>
              <a:ext uri="{FF2B5EF4-FFF2-40B4-BE49-F238E27FC236}">
                <a16:creationId xmlns:a16="http://schemas.microsoft.com/office/drawing/2014/main" id="{C83BC4C4-B0A6-E095-4CA7-D4DB179B2E8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04.7843" end="31465.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8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D91E-8597-A139-EDE6-8986B653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45229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DD36A-34D5-4F71-5C74-C890975C3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By combining multiple sensors and using sensor fusion techniques, we achieved a precise and responsive control system, ensuring accuracy and stability.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The project demonstrated the potential of wearable and portable technology, integrating Arduino Nano 33 BLE Sense with Bluetooth Low Energy (BLE) for effective control.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Hand gestures make drone control more accessible, lowering the barrier for users unfamiliar with the technology.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This study highlights the potential for user-friendly interfaces in robotics and embedded systems, and future advancements in human-machine interaction.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/>
          </a:p>
          <a:p>
            <a:endParaRPr lang="en-DE"/>
          </a:p>
          <a:p>
            <a:r>
              <a:rPr lang="en-DE"/>
              <a:t>Find our GitHub here:</a:t>
            </a:r>
          </a:p>
          <a:p>
            <a:r>
              <a:rPr lang="en-GB">
                <a:hlinkClick r:id="rId2"/>
              </a:rPr>
              <a:t>https://github.com/DaliGaoudi/DroneGestureControl</a:t>
            </a:r>
            <a:endParaRPr lang="en-DE"/>
          </a:p>
          <a:p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4CEFD-5521-173A-BC51-862A49C7B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A37CC-E6CF-C811-8228-99D16A0C15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46A3DF-6288-12CB-1125-6952803F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rgbClr val="005293"/>
                </a:solidFill>
              </a:rPr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212875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9B2E0D-25A2-7BFD-A6D5-A4EA0BC5F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>
                <a:hlinkClick r:id="rId2"/>
              </a:rPr>
              <a:t>https://github.com/kinivi/tello-gesture-control</a:t>
            </a:r>
            <a:endParaRPr lang="en-GB" sz="1200"/>
          </a:p>
          <a:p>
            <a:r>
              <a:rPr lang="en-GB" sz="1200">
                <a:hlinkClick r:id="rId3"/>
              </a:rPr>
              <a:t>https://docs.arduino.cc/</a:t>
            </a:r>
            <a:endParaRPr lang="en-GB" sz="1200"/>
          </a:p>
          <a:p>
            <a:r>
              <a:rPr lang="en-GB" sz="1200">
                <a:hlinkClick r:id="rId4"/>
              </a:rPr>
              <a:t>https://dl-cdn.ryzerobotics.com/downloads/Tello/Tello%20SDK%202.0%20User%20Guide.pdf</a:t>
            </a:r>
            <a:endParaRPr lang="en-GB" sz="1200"/>
          </a:p>
          <a:p>
            <a:r>
              <a:rPr lang="en-GB" sz="1200">
                <a:hlinkClick r:id="rId5"/>
              </a:rPr>
              <a:t>https://djitellopy.readthedocs.io/en/latest/tello/</a:t>
            </a:r>
            <a:endParaRPr lang="en-GB" sz="1200"/>
          </a:p>
          <a:p>
            <a:r>
              <a:rPr lang="en-GB" sz="1200">
                <a:hlinkClick r:id="rId6"/>
              </a:rPr>
              <a:t>https://docs.arduino.cc/tutorials/nano-33-ble-sense/ble-device-to-device/</a:t>
            </a:r>
            <a:endParaRPr lang="en-GB" sz="1200"/>
          </a:p>
          <a:p>
            <a:r>
              <a:rPr lang="en-GB" sz="1200">
                <a:hlinkClick r:id="rId7"/>
              </a:rPr>
              <a:t>https://github.com/hbldh/bleak/tree/develop</a:t>
            </a:r>
            <a:endParaRPr lang="en-GB" sz="1200"/>
          </a:p>
          <a:p>
            <a:r>
              <a:rPr lang="en-GB" sz="1200">
                <a:hlinkClick r:id="rId8"/>
              </a:rPr>
              <a:t>https://www.youtube.com/watch?v=hR1zRQ4YVQM</a:t>
            </a:r>
            <a:endParaRPr lang="en-GB" sz="1200"/>
          </a:p>
          <a:p>
            <a:r>
              <a:rPr lang="en-GB" sz="1200">
                <a:hlinkClick r:id="rId9"/>
              </a:rPr>
              <a:t>https://www.hackster.io/csoham/gesture-controlled-drone-part-1-bdf9d1</a:t>
            </a:r>
            <a:endParaRPr lang="en-GB" sz="1200"/>
          </a:p>
          <a:p>
            <a:r>
              <a:rPr lang="en-GB" sz="1200">
                <a:hlinkClick r:id="rId10"/>
              </a:rPr>
              <a:t>https://www.mdpi.com/1424-8220/23/5/2666</a:t>
            </a:r>
            <a:endParaRPr lang="en-GB" sz="1200"/>
          </a:p>
          <a:p>
            <a:r>
              <a:rPr lang="en-GB" sz="1200">
                <a:hlinkClick r:id="rId8"/>
              </a:rPr>
              <a:t>https://www.youtube.com/watch?v=hR1zRQ4YVQM</a:t>
            </a:r>
            <a:endParaRPr lang="en-GB" sz="1200"/>
          </a:p>
          <a:p>
            <a:r>
              <a:rPr lang="en-GB" sz="1200">
                <a:hlinkClick r:id="rId11"/>
              </a:rPr>
              <a:t>https://www.autodesk.com/products/fusion-360/personal</a:t>
            </a:r>
            <a:endParaRPr lang="en-GB" sz="1200"/>
          </a:p>
          <a:p>
            <a:r>
              <a:rPr lang="en-GB" sz="1200">
                <a:hlinkClick r:id="rId12"/>
              </a:rPr>
              <a:t>https://www.youtube.com/watch?v=zPKZQx0ZVxY</a:t>
            </a:r>
            <a:endParaRPr lang="en-GB" sz="1200"/>
          </a:p>
          <a:p>
            <a:r>
              <a:rPr lang="en-GB" sz="1200">
                <a:hlinkClick r:id="rId13"/>
              </a:rPr>
              <a:t>https://colab.research.google.com/drive/1Jj_LjUFtrzhLT6QaVmfLupGtPSITQi5Q#scrollTo=9J33uwpNtAku</a:t>
            </a:r>
            <a:endParaRPr lang="en-GB" sz="1200"/>
          </a:p>
          <a:p>
            <a:r>
              <a:rPr lang="en-GB" sz="1200">
                <a:hlinkClick r:id="rId14"/>
              </a:rPr>
              <a:t>https://www.mathworks.com/help/matlab/supportpkg/configureryze-tello-drones-using-the-setup-screen.html</a:t>
            </a:r>
            <a:endParaRPr lang="en-GB" sz="1200"/>
          </a:p>
          <a:p>
            <a:r>
              <a:rPr lang="en-GB" sz="1200">
                <a:hlinkClick r:id="rId15"/>
              </a:rPr>
              <a:t>https://www.ni.com/en/shop/labview/pid-theory-explained.html</a:t>
            </a:r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DE" sz="1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57DB9-D331-F72B-AB97-5D65F05DE8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E9BCD-867F-25E9-873A-185990E87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A11A28-B2FD-FA20-F807-F99740E7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rgbClr val="005293"/>
                </a:solidFill>
              </a:rPr>
              <a:t>Refrences and Citations</a:t>
            </a:r>
          </a:p>
        </p:txBody>
      </p:sp>
    </p:spTree>
    <p:extLst>
      <p:ext uri="{BB962C8B-B14F-4D97-AF65-F5344CB8AC3E}">
        <p14:creationId xmlns:p14="http://schemas.microsoft.com/office/powerpoint/2010/main" val="428469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7BB1-1C50-9F8F-AF64-DD61A965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rgbClr val="005293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7035-BA06-10F9-89D0-25B0E0F1B3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DE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1C870-5D0F-7C7F-98C3-ACCB7DEE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63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B5E2C-8EA3-3FDC-34AE-E0C457DE7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09" y="1032740"/>
            <a:ext cx="8508999" cy="3463775"/>
          </a:xfrm>
        </p:spPr>
        <p:txBody>
          <a:bodyPr/>
          <a:lstStyle/>
          <a:p>
            <a:r>
              <a:rPr lang="en-DE"/>
              <a:t>The insipration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F0277-9FBB-096F-1D70-C77AFC5B82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175C3-6CBF-6B02-A29F-3B922B9181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FE83F3-9349-68D5-087E-7AAE2254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chemeClr val="bg2"/>
                </a:solidFill>
              </a:rPr>
              <a:t>Project Idea</a:t>
            </a:r>
          </a:p>
        </p:txBody>
      </p:sp>
      <p:pic>
        <p:nvPicPr>
          <p:cNvPr id="6" name="Online Media 5" descr="Project Almanac Drone Excellent concept">
            <a:hlinkClick r:id="" action="ppaction://media"/>
            <a:extLst>
              <a:ext uri="{FF2B5EF4-FFF2-40B4-BE49-F238E27FC236}">
                <a16:creationId xmlns:a16="http://schemas.microsoft.com/office/drawing/2014/main" id="{3A48188C-8A3B-1939-2938-71FA0AC62A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9267" y="1431772"/>
            <a:ext cx="5612787" cy="31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D74474-C961-F82A-255A-FA16C85D7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09" y="1146325"/>
            <a:ext cx="8508999" cy="346377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Arduino® Nano 33 BLE Sense Rev2 with Headers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ELEGOO Electronic Fun Kit, Breadboard, Cable, Resistor, Capacitor, LED, for Electronics Learning Kit, Compatible with Arduino IDE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Tello Drone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Batteries and charging station for the drone</a:t>
            </a:r>
            <a:endParaRPr lang="en-GB"/>
          </a:p>
          <a:p>
            <a:pPr marL="342900" indent="-342900">
              <a:buFont typeface="+mj-lt"/>
              <a:buAutoNum type="arabicPeriod"/>
            </a:pPr>
            <a:r>
              <a:rPr lang="en-GB"/>
              <a:t>ADXL345 Module, Accelerometer</a:t>
            </a:r>
            <a:r>
              <a:rPr lang="en-GB" i="1"/>
              <a:t>*</a:t>
            </a:r>
            <a:endParaRPr lang="en-GB"/>
          </a:p>
          <a:p>
            <a:pPr marL="342900" indent="-342900">
              <a:buFont typeface="+mj-lt"/>
              <a:buAutoNum type="arabicPeriod"/>
            </a:pPr>
            <a:r>
              <a:rPr lang="en-GB"/>
              <a:t>APDS-9960 sensor for detected gestures*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3D printed case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Battery for the Sensor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Glove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Velcro Tape</a:t>
            </a:r>
          </a:p>
          <a:p>
            <a:endParaRPr lang="en-GB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endParaRPr lang="en-GB"/>
          </a:p>
          <a:p>
            <a:r>
              <a:rPr lang="en-GB"/>
              <a:t>*Unnecessary 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0ACAE-1E6E-E606-7520-8AE73D9CE6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DE3A5-09BF-F10C-7B54-111E6F1F6C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251F44-6274-84FB-5905-9CAED256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chemeClr val="bg2"/>
                </a:solidFill>
              </a:rPr>
              <a:t>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664AE-4178-E151-8891-EF4CA743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20" y="1760219"/>
            <a:ext cx="2324100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3BEE4-CEA1-8B96-2FAD-CE7D2AE22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89" b="36592"/>
          <a:stretch/>
        </p:blipFill>
        <p:spPr>
          <a:xfrm>
            <a:off x="6804852" y="3378211"/>
            <a:ext cx="1805748" cy="1236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433BD-7404-D7F9-4024-B48EC776E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908" y="3575959"/>
            <a:ext cx="1542112" cy="1156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85EB8E-D7F0-DFB2-46BE-7230650B59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29" t="13716" r="12267" b="7682"/>
          <a:stretch/>
        </p:blipFill>
        <p:spPr>
          <a:xfrm rot="5400000">
            <a:off x="6668379" y="1950687"/>
            <a:ext cx="1469093" cy="119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2EFC74-3A1E-5D7A-9943-A9AFF8A12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4DACD-6F76-BDA3-B5C3-94EE7F17FF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27C465-6F74-B8D7-B508-D3E612F8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chemeClr val="bg2"/>
                </a:solidFill>
              </a:rPr>
              <a:t>Some Redundant Work</a:t>
            </a:r>
          </a:p>
        </p:txBody>
      </p:sp>
      <p:pic>
        <p:nvPicPr>
          <p:cNvPr id="14" name="WhatsApp Video 2024-08-15 at 13.12.10.mp4">
            <a:hlinkClick r:id="" action="ppaction://media"/>
            <a:extLst>
              <a:ext uri="{FF2B5EF4-FFF2-40B4-BE49-F238E27FC236}">
                <a16:creationId xmlns:a16="http://schemas.microsoft.com/office/drawing/2014/main" id="{1C77866B-472F-D0E6-0417-0B3D1302D7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5755" y="931926"/>
            <a:ext cx="6119812" cy="3463925"/>
          </a:xfrm>
        </p:spPr>
      </p:pic>
    </p:spTree>
    <p:extLst>
      <p:ext uri="{BB962C8B-B14F-4D97-AF65-F5344CB8AC3E}">
        <p14:creationId xmlns:p14="http://schemas.microsoft.com/office/powerpoint/2010/main" val="116862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D74474-C961-F82A-255A-FA16C85D7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Arduino</a:t>
            </a:r>
            <a:r>
              <a:rPr lang="de-DE"/>
              <a:t> IDE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/>
              <a:t>VS Code (or any IDE that supports Python)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/>
              <a:t>Tello app (for drone recallibration during testing)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0ACAE-1E6E-E606-7520-8AE73D9CE6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DE3A5-09BF-F10C-7B54-111E6F1F6C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251F44-6274-84FB-5905-9CAED256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chemeClr val="bg2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00674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644C-0F35-1B00-E82B-11B84867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Methodologies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240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4870B-67F2-2FC2-2E10-D68ACCF77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SzPct val="100000"/>
            </a:pPr>
            <a:r>
              <a:rPr lang="en-GB"/>
              <a:t>Implement a PID controller to use the fused sensor data for stabilizing the drone</a:t>
            </a:r>
          </a:p>
          <a:p>
            <a:pPr marL="646113" lvl="2" indent="-285750">
              <a:lnSpc>
                <a:spcPct val="150000"/>
              </a:lnSpc>
              <a:buSzPct val="100000"/>
            </a:pPr>
            <a:r>
              <a:rPr lang="en-GB"/>
              <a:t>no need as we have a Tello drone, which already implements this</a:t>
            </a:r>
          </a:p>
          <a:p>
            <a:pPr marL="461963" lvl="1" indent="-285750">
              <a:buSzPct val="100000"/>
            </a:pPr>
            <a:endParaRPr kumimoji="0" lang="en-GB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2" indent="0">
              <a:buSzPct val="100000"/>
              <a:buNone/>
            </a:pP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085812-A53D-BF35-3685-70ACDEE80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04BDE-B253-5928-DFCB-1403E45AEC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9D8EA4-5B65-24DD-08A4-DA1DE3AF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231616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4870B-67F2-2FC2-2E10-D68ACCF77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1" y="1032740"/>
            <a:ext cx="8508999" cy="3463775"/>
          </a:xfrm>
        </p:spPr>
        <p:txBody>
          <a:bodyPr/>
          <a:lstStyle/>
          <a:p>
            <a:pPr marL="461963" lvl="1" indent="-285750">
              <a:buSzPct val="100000"/>
            </a:pPr>
            <a:r>
              <a:rPr lang="en-GB"/>
              <a:t>Use existing libraries to handle sensor fusion for the 9-axis IMU</a:t>
            </a:r>
          </a:p>
          <a:p>
            <a:pPr marL="461963" lvl="1" indent="-285750">
              <a:buSzPct val="100000"/>
            </a:pPr>
            <a:r>
              <a:rPr lang="en-GB" err="1"/>
              <a:t>Magdwick</a:t>
            </a:r>
            <a:r>
              <a:rPr lang="en-GB"/>
              <a:t> algorithm useful for short term and long term correction</a:t>
            </a:r>
          </a:p>
          <a:p>
            <a:pPr marL="461963" lvl="1" indent="-285750">
              <a:buSzPct val="100000"/>
            </a:pPr>
            <a:r>
              <a:rPr lang="en-GB"/>
              <a:t>Downside of </a:t>
            </a:r>
            <a:r>
              <a:rPr lang="en-GB" err="1"/>
              <a:t>Magdwick</a:t>
            </a:r>
            <a:r>
              <a:rPr lang="en-GB"/>
              <a:t>: delay in change of motion</a:t>
            </a:r>
          </a:p>
          <a:p>
            <a:pPr marL="646113" lvl="2" indent="-285750">
              <a:buSzPct val="100000"/>
            </a:pPr>
            <a:r>
              <a:rPr lang="en-GB"/>
              <a:t>Solution idea: set a sensitivity variable </a:t>
            </a:r>
          </a:p>
          <a:p>
            <a:pPr marL="646113" lvl="2" indent="-285750">
              <a:buSzPct val="100000"/>
            </a:pPr>
            <a:r>
              <a:rPr lang="en-GB"/>
              <a:t>Outcome: values rise exponentially faster with </a:t>
            </a:r>
          </a:p>
          <a:p>
            <a:pPr lvl="2" indent="0">
              <a:buSzPct val="100000"/>
              <a:buNone/>
            </a:pPr>
            <a:r>
              <a:rPr lang="en-GB"/>
              <a:t>no regards of how much the hand is tilting</a:t>
            </a:r>
          </a:p>
          <a:p>
            <a:pPr marL="461963" marR="0" lvl="1" indent="-28575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GB">
                <a:solidFill>
                  <a:prstClr val="black"/>
                </a:solidFill>
                <a:latin typeface="Arial"/>
              </a:rPr>
              <a:t>Mahony Filter</a:t>
            </a:r>
            <a:endParaRPr kumimoji="0" lang="en-GB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646113" marR="0" lvl="2" indent="-28575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Symbol" pitchFamily="18" charset="2"/>
              <a:buChar char="-"/>
              <a:tabLst/>
              <a:defRPr/>
            </a:pPr>
            <a:r>
              <a:rPr lang="en-US">
                <a:solidFill>
                  <a:prstClr val="black"/>
                </a:solidFill>
                <a:latin typeface="Arial"/>
              </a:rPr>
              <a:t>V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alues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are accurate and they change in real </a:t>
            </a:r>
          </a:p>
          <a:p>
            <a:pPr marR="0" lvl="2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according to the degree of the rotation of </a:t>
            </a:r>
          </a:p>
          <a:p>
            <a:pPr marR="0" lvl="2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hand</a:t>
            </a:r>
          </a:p>
          <a:p>
            <a:pPr marL="646113" marR="0" lvl="2" indent="-28575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Symbol" pitchFamily="18" charset="2"/>
              <a:buChar char="-"/>
              <a:tabLst/>
              <a:defRPr/>
            </a:pPr>
            <a:r>
              <a:rPr lang="en-GB">
                <a:solidFill>
                  <a:prstClr val="black"/>
                </a:solidFill>
                <a:latin typeface="Arial"/>
              </a:rPr>
              <a:t>Not the best in practice, long term starts drifting</a:t>
            </a:r>
            <a:endParaRPr kumimoji="0" lang="en-GB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61963" marR="0" lvl="1" indent="-28575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GB">
                <a:solidFill>
                  <a:prstClr val="black"/>
                </a:solidFill>
                <a:latin typeface="Arial"/>
              </a:rPr>
              <a:t>Final Solution: calibrator 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2" indent="0">
              <a:buSzPct val="100000"/>
              <a:buNone/>
            </a:pP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085812-A53D-BF35-3685-70ACDEE80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04BDE-B253-5928-DFCB-1403E45AEC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TUM School </a:t>
            </a:r>
            <a:r>
              <a:rPr lang="en-US"/>
              <a:t>of</a:t>
            </a:r>
            <a:r>
              <a:rPr lang="de-DE"/>
              <a:t> </a:t>
            </a:r>
            <a:r>
              <a:rPr lang="en-GB"/>
              <a:t>Computation</a:t>
            </a:r>
            <a:r>
              <a:rPr lang="de-DE"/>
              <a:t>, Information and Technology | Campus Heilbronn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9D8EA4-5B65-24DD-08A4-DA1DE3AF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Sensor Fusion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0DF2D-27D6-4DD6-08E6-666F80D5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312" y="674444"/>
            <a:ext cx="2811381" cy="1986214"/>
          </a:xfrm>
          <a:prstGeom prst="rect">
            <a:avLst/>
          </a:prstGeom>
        </p:spPr>
      </p:pic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FE77F83-31A3-E8E5-68DD-BABF71EF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33" y="2659673"/>
            <a:ext cx="3430362" cy="23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670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Application>Microsoft Office PowerPoint</Application>
  <PresentationFormat>On-screen Show (16:9)</PresentationFormat>
  <Slides>26</Slides>
  <Notes>1</Notes>
  <HiddenSlides>0</HiddenSlide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Embedded Systems, Cyber-Physical Systems and Robotics Final Project </vt:lpstr>
      <vt:lpstr>Table of Contents</vt:lpstr>
      <vt:lpstr>Project Idea</vt:lpstr>
      <vt:lpstr>Hardware</vt:lpstr>
      <vt:lpstr>Some Redundant Work</vt:lpstr>
      <vt:lpstr>Software</vt:lpstr>
      <vt:lpstr>Methodologies</vt:lpstr>
      <vt:lpstr>PID Control</vt:lpstr>
      <vt:lpstr>Sensor Fusion </vt:lpstr>
      <vt:lpstr>PowerPoint Presentation</vt:lpstr>
      <vt:lpstr>PowerPoint Presentation</vt:lpstr>
      <vt:lpstr>PowerPoint Presentation</vt:lpstr>
      <vt:lpstr>PowerPoint Presentation</vt:lpstr>
      <vt:lpstr>Bluetooth and Wi-Fi</vt:lpstr>
      <vt:lpstr>Values to Commands</vt:lpstr>
      <vt:lpstr>Model Training</vt:lpstr>
      <vt:lpstr>Model Training</vt:lpstr>
      <vt:lpstr>Physical Apperance </vt:lpstr>
      <vt:lpstr>Testing</vt:lpstr>
      <vt:lpstr>PowerPoint Presentation</vt:lpstr>
      <vt:lpstr>Final Demo Video</vt:lpstr>
      <vt:lpstr>PowerPoint Presentation</vt:lpstr>
      <vt:lpstr>Conclusions</vt:lpstr>
      <vt:lpstr>Findings</vt:lpstr>
      <vt:lpstr>Refrences and Citations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revision>4</cp:revision>
  <cp:lastPrinted>2015-07-30T14:04:45Z</cp:lastPrinted>
  <dcterms:created xsi:type="dcterms:W3CDTF">2020-10-03T23:03:33Z</dcterms:created>
  <dcterms:modified xsi:type="dcterms:W3CDTF">2024-08-20T08:39:31Z</dcterms:modified>
</cp:coreProperties>
</file>